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65" r:id="rId4"/>
    <p:sldId id="266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4660"/>
  </p:normalViewPr>
  <p:slideViewPr>
    <p:cSldViewPr>
      <p:cViewPr>
        <p:scale>
          <a:sx n="62" d="100"/>
          <a:sy n="62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25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>
                <a:latin typeface="Times New Roman" pitchFamily="18" charset="0"/>
                <a:cs typeface="Times New Roman" pitchFamily="18" charset="0"/>
              </a:rPr>
              <a:t>Roboty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teória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Ohm</a:t>
            </a:r>
            <a:r>
              <a:rPr lang="sk-SK" u="sng" dirty="0" err="1" smtClean="0"/>
              <a:t>ov</a:t>
            </a:r>
            <a:r>
              <a:rPr lang="sk-SK" u="sng" dirty="0" smtClean="0"/>
              <a:t> zákon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35AD7C-C0C8-49D2-99AB-79A6B2B1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i="1" dirty="0" smtClean="0"/>
              <a:t>Ohmov zákon</a:t>
            </a:r>
            <a:endParaRPr lang="en-US" sz="4000" i="1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09C1B513-E48A-4162-822B-9ED76473D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="" xmlns:a16="http://schemas.microsoft.com/office/drawing/2014/main" id="{17DA8701-F791-4C6E-BA5C-EEECB13AE82B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 err="1"/>
              <a:t>Vzťah</a:t>
            </a:r>
            <a:r>
              <a:rPr lang="en-US" sz="2800" dirty="0"/>
              <a:t> </a:t>
            </a:r>
            <a:r>
              <a:rPr lang="en-US" sz="2800" dirty="0" err="1"/>
              <a:t>medzi</a:t>
            </a:r>
            <a:r>
              <a:rPr lang="en-US" sz="2800" dirty="0"/>
              <a:t> </a:t>
            </a:r>
            <a:r>
              <a:rPr lang="en-US" sz="2800" dirty="0" err="1"/>
              <a:t>napätím</a:t>
            </a:r>
            <a:r>
              <a:rPr lang="en-US" sz="2800" dirty="0"/>
              <a:t>, </a:t>
            </a:r>
            <a:r>
              <a:rPr lang="en-US" sz="2800" dirty="0" err="1"/>
              <a:t>prúdom</a:t>
            </a:r>
            <a:r>
              <a:rPr lang="en-US" sz="2800" dirty="0"/>
              <a:t> a </a:t>
            </a:r>
            <a:r>
              <a:rPr lang="en-US" sz="2800" dirty="0" err="1"/>
              <a:t>odporom</a:t>
            </a:r>
            <a:r>
              <a:rPr lang="en-US" sz="2800" dirty="0"/>
              <a:t> v </a:t>
            </a:r>
            <a:r>
              <a:rPr lang="en-US" sz="2800" dirty="0" err="1"/>
              <a:t>akomkoľvek</a:t>
            </a:r>
            <a:r>
              <a:rPr lang="en-US" sz="2800" dirty="0"/>
              <a:t> </a:t>
            </a:r>
            <a:r>
              <a:rPr lang="sk-SK" sz="2800" dirty="0" smtClean="0"/>
              <a:t>jednosmernom </a:t>
            </a:r>
            <a:r>
              <a:rPr lang="en-US" sz="2800" dirty="0" err="1" smtClean="0"/>
              <a:t>elektrickom</a:t>
            </a:r>
            <a:r>
              <a:rPr lang="en-US" sz="2800" dirty="0" smtClean="0"/>
              <a:t> </a:t>
            </a:r>
            <a:r>
              <a:rPr lang="en-US" sz="2800" dirty="0" err="1"/>
              <a:t>obvode</a:t>
            </a:r>
            <a:r>
              <a:rPr lang="en-US" sz="2800" dirty="0"/>
              <a:t> </a:t>
            </a:r>
            <a:r>
              <a:rPr lang="en-US" sz="2800" dirty="0" err="1" smtClean="0"/>
              <a:t>objavil</a:t>
            </a:r>
            <a:r>
              <a:rPr lang="en-US" sz="2800" dirty="0" smtClean="0"/>
              <a:t> </a:t>
            </a:r>
            <a:r>
              <a:rPr lang="en-US" sz="2800" dirty="0" err="1"/>
              <a:t>nemecký</a:t>
            </a:r>
            <a:r>
              <a:rPr lang="en-US" sz="2800" dirty="0"/>
              <a:t> </a:t>
            </a:r>
            <a:r>
              <a:rPr lang="en-US" sz="2800" dirty="0" err="1"/>
              <a:t>fyzik</a:t>
            </a:r>
            <a:r>
              <a:rPr lang="en-US" sz="2800" dirty="0"/>
              <a:t> Georg Ohm.</a:t>
            </a:r>
            <a:endParaRPr lang="en-US" sz="2800" dirty="0"/>
          </a:p>
        </p:txBody>
      </p:sp>
      <p:pic>
        <p:nvPicPr>
          <p:cNvPr id="1026" name="Picture 2" descr="http://www.electronics-tutorials.ws/wp-content/uploads/2013/08/dcp3.gif">
            <a:extLst>
              <a:ext uri="{FF2B5EF4-FFF2-40B4-BE49-F238E27FC236}">
                <a16:creationId xmlns="" xmlns:a16="http://schemas.microsoft.com/office/drawing/2014/main" id="{B76F85FE-DA68-4449-ACD4-14F645752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29000"/>
            <a:ext cx="2808312" cy="226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Georg Ohm">
            <a:extLst>
              <a:ext uri="{FF2B5EF4-FFF2-40B4-BE49-F238E27FC236}">
                <a16:creationId xmlns="" xmlns:a16="http://schemas.microsoft.com/office/drawing/2014/main" id="{2D28FA7E-F3A5-41F0-9951-1BE964230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66075"/>
            <a:ext cx="2559427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41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i="1" dirty="0" smtClean="0"/>
              <a:t>Úvod </a:t>
            </a:r>
            <a:r>
              <a:rPr lang="en-IN" sz="4000" i="1" dirty="0" smtClean="0"/>
              <a:t>– Ohm</a:t>
            </a:r>
            <a:r>
              <a:rPr lang="sk-SK" sz="4000" i="1" dirty="0" err="1" smtClean="0"/>
              <a:t>ov</a:t>
            </a:r>
            <a:r>
              <a:rPr lang="sk-SK" sz="4000" i="1" dirty="0" smtClean="0"/>
              <a:t> zákon</a:t>
            </a:r>
            <a:endParaRPr lang="en-IN" sz="40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ço Reservado para Conteúdo 2">
                <a:extLst>
                  <a:ext uri="{FF2B5EF4-FFF2-40B4-BE49-F238E27FC236}">
                    <a16:creationId xmlns="" xmlns:a16="http://schemas.microsoft.com/office/drawing/2014/main" id="{70693C64-2C74-4C3B-8E71-137D69D6DD4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200" y="1417638"/>
                <a:ext cx="8229600" cy="430507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sk-SK" sz="2800" dirty="0" smtClean="0"/>
                  <a:t>Ohmov zákon je najzákladnejším zákonom elektrických obvodov a </a:t>
                </a:r>
                <a:r>
                  <a:rPr lang="en-GB" sz="2800" dirty="0" smtClean="0"/>
                  <a:t>u</a:t>
                </a:r>
                <a:r>
                  <a:rPr lang="sk-SK" sz="2800" dirty="0" smtClean="0"/>
                  <a:t>dáva vzťah medzi napätím a prúdom v ideálnom </a:t>
                </a:r>
                <a:r>
                  <a:rPr lang="en-GB" sz="2800" dirty="0" err="1" smtClean="0"/>
                  <a:t>obvode</a:t>
                </a:r>
                <a:r>
                  <a:rPr lang="sk-SK" sz="2800" dirty="0" smtClean="0"/>
                  <a:t>. Tento vzťah uvádza, že:</a:t>
                </a:r>
              </a:p>
              <a:p>
                <a:r>
                  <a:rPr lang="sk-SK" sz="2800" dirty="0" smtClean="0"/>
                  <a:t>Ak </a:t>
                </a:r>
                <a:r>
                  <a:rPr lang="sk-SK" sz="2800" dirty="0"/>
                  <a:t>preteká lineárnym pasívnym </a:t>
                </a:r>
                <a:r>
                  <a:rPr lang="sk-SK" sz="2800" dirty="0" smtClean="0"/>
                  <a:t>prvkom</a:t>
                </a:r>
                <a:r>
                  <a:rPr lang="en-GB" sz="2800" dirty="0" smtClean="0"/>
                  <a:t> </a:t>
                </a:r>
                <a:r>
                  <a:rPr lang="sk-SK" sz="2800" dirty="0" smtClean="0"/>
                  <a:t>- </a:t>
                </a:r>
                <a:r>
                  <a:rPr lang="sk-SK" sz="2800" dirty="0" err="1" smtClean="0"/>
                  <a:t>rezistorom</a:t>
                </a:r>
                <a:r>
                  <a:rPr lang="sk-SK" sz="2800" dirty="0"/>
                  <a:t> </a:t>
                </a:r>
                <a:r>
                  <a:rPr lang="sk-SK" sz="2800" b="1" dirty="0"/>
                  <a:t>R</a:t>
                </a:r>
                <a:r>
                  <a:rPr lang="sk-SK" sz="2800" dirty="0"/>
                  <a:t> prúd </a:t>
                </a:r>
                <a:r>
                  <a:rPr lang="sk-SK" sz="2800" b="1" dirty="0"/>
                  <a:t>I</a:t>
                </a:r>
                <a:r>
                  <a:rPr lang="sk-SK" sz="2800" dirty="0"/>
                  <a:t>, vznikne na jeho svorkách napätie úmerné prúdu. Konštantou úmernosti je odpor </a:t>
                </a:r>
                <a:r>
                  <a:rPr lang="sk-SK" sz="2800" b="1" dirty="0" smtClean="0"/>
                  <a:t>R</a:t>
                </a:r>
                <a:r>
                  <a:rPr lang="sk-SK" sz="2800" dirty="0" smtClean="0"/>
                  <a:t>.</a:t>
                </a:r>
              </a:p>
              <a:p>
                <a:r>
                  <a:rPr lang="sk-SK" sz="2800" dirty="0" smtClean="0"/>
                  <a:t>Ohmov zákon je daný: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b="0" i="1" smtClean="0">
                          <a:latin typeface="Cambria Math"/>
                        </a:rPr>
                        <m:t>𝑈</m:t>
                      </m:r>
                      <m:r>
                        <a:rPr lang="sk-SK" sz="2800" b="0" i="1" smtClean="0">
                          <a:latin typeface="Cambria Math"/>
                        </a:rPr>
                        <m:t>=</m:t>
                      </m:r>
                      <m:r>
                        <a:rPr lang="sk-SK" sz="2800" b="0" i="1" smtClean="0">
                          <a:latin typeface="Cambria Math"/>
                        </a:rPr>
                        <m:t>𝐼</m:t>
                      </m:r>
                      <m:r>
                        <a:rPr lang="sk-SK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k-SK" sz="28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sk-SK" sz="2800" dirty="0" smtClean="0"/>
              </a:p>
            </p:txBody>
          </p:sp>
        </mc:Choice>
        <mc:Fallback>
          <p:sp>
            <p:nvSpPr>
              <p:cNvPr id="8" name="Espaço Reservado para Conteúdo 2">
                <a:extLst>
                  <a:ext uri="{FF2B5EF4-FFF2-40B4-BE49-F238E27FC236}">
                    <a16:creationId xmlns="" xmlns:a16="http://schemas.microsoft.com/office/drawing/2014/main" id="{70693C64-2C74-4C3B-8E71-137D69D6D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17638"/>
                <a:ext cx="8229600" cy="4305077"/>
              </a:xfrm>
              <a:prstGeom prst="rect">
                <a:avLst/>
              </a:prstGeom>
              <a:blipFill rotWithShape="1">
                <a:blip r:embed="rId3"/>
                <a:stretch>
                  <a:fillRect l="-1481" t="-567" r="-237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77A864B-AED0-4380-B3FF-05CAF2C3D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i="1" dirty="0"/>
              <a:t>Ohmov zákon</a:t>
            </a:r>
            <a:endParaRPr lang="en-US" sz="4000" i="1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50D9B5F8-0502-4EB6-8C05-A93EBA7E4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="" xmlns:a16="http://schemas.microsoft.com/office/drawing/2014/main" id="{45C2C508-EF61-4460-AA00-89EF13F09B3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2800" dirty="0" smtClean="0"/>
              <a:t>Obvod, ktorý sa riadi Ohmovým zákonom, sa nazýva "</a:t>
            </a:r>
            <a:r>
              <a:rPr lang="sk-SK" sz="2800" dirty="0" err="1" smtClean="0"/>
              <a:t>ohmický</a:t>
            </a:r>
            <a:r>
              <a:rPr lang="sk-SK" sz="2800" dirty="0" smtClean="0"/>
              <a:t>" alebo "lineárny", pretože rozdiel potenciálu sa mení lineárne s prúdom.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sk-SK" sz="2800" dirty="0" smtClean="0"/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2800" dirty="0" smtClean="0"/>
              <a:t>Ohmov zákon môže byť použitý na riešenie jednoduchých </a:t>
            </a:r>
            <a:r>
              <a:rPr lang="sk-SK" sz="2800" dirty="0"/>
              <a:t>obvodov. V prípade uzavretého obvodu platí, že prúd </a:t>
            </a:r>
            <a:r>
              <a:rPr lang="sk-SK" sz="2800" dirty="0"/>
              <a:t>v uzavretom obvode sa rovná podielu elektromotorického napätia zdroja a súčtu odporov vonkajšej a vnútornej časti obvodu</a:t>
            </a:r>
            <a:r>
              <a:rPr lang="sk-SK" sz="2800" dirty="0"/>
              <a:t>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891759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35AD7C-C0C8-49D2-99AB-79A6B2B1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/>
              <a:t>Ohmov zákon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>
                <a:extLst>
                  <a:ext uri="{FF2B5EF4-FFF2-40B4-BE49-F238E27FC236}">
                    <a16:creationId xmlns="" xmlns:a16="http://schemas.microsoft.com/office/drawing/2014/main" id="{37CD5F42-B2B0-4E2E-8EC7-46279A2B59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sk-SK" sz="2600" dirty="0" smtClean="0"/>
                  <a:t>Pri konštantnej teplote je elektrický prúd prechádzajúci pevným lineárnym odporom priamo úmerný napätiu, ktoré je na odpore a nepriamo úmerný tomuto odporu. Tento vzťah medzi napätím, prúdom a odporom tvorí základ </a:t>
                </a:r>
                <a:r>
                  <a:rPr lang="sk-SK" sz="2600" dirty="0" err="1" smtClean="0"/>
                  <a:t>Ohmovho</a:t>
                </a:r>
                <a:r>
                  <a:rPr lang="sk-SK" sz="2600" dirty="0" smtClean="0"/>
                  <a:t> zákona a je zobrazený nižšie.</a:t>
                </a:r>
              </a:p>
              <a:p>
                <a:pPr marL="0" indent="0" algn="just">
                  <a:buNone/>
                </a:pPr>
                <a:endParaRPr lang="sk-SK" sz="2600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k-SK" sz="2600" b="0" i="1" smtClean="0">
                          <a:latin typeface="Cambria Math"/>
                        </a:rPr>
                        <m:t>𝑃𝑟</m:t>
                      </m:r>
                      <m:r>
                        <a:rPr lang="sk-SK" sz="2600" b="0" i="1" smtClean="0">
                          <a:latin typeface="Cambria Math"/>
                        </a:rPr>
                        <m:t>ú</m:t>
                      </m:r>
                      <m:r>
                        <a:rPr lang="sk-SK" sz="2600" b="0" i="1" smtClean="0">
                          <a:latin typeface="Cambria Math"/>
                        </a:rPr>
                        <m:t>𝑑</m:t>
                      </m:r>
                      <m:r>
                        <a:rPr lang="sk-SK" sz="26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sk-SK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k-SK" sz="2600" b="0" i="1" smtClean="0">
                              <a:latin typeface="Cambria Math"/>
                            </a:rPr>
                            <m:t>𝐼</m:t>
                          </m:r>
                        </m:e>
                      </m:d>
                      <m:r>
                        <a:rPr lang="sk-SK" sz="2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k-SK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k-SK" sz="2600" b="0" i="1" smtClean="0">
                              <a:latin typeface="Cambria Math"/>
                            </a:rPr>
                            <m:t>𝑁𝑎𝑝</m:t>
                          </m:r>
                          <m:r>
                            <a:rPr lang="sk-SK" sz="2600" b="0" i="1" smtClean="0">
                              <a:latin typeface="Cambria Math"/>
                            </a:rPr>
                            <m:t>ä</m:t>
                          </m:r>
                          <m:r>
                            <a:rPr lang="sk-SK" sz="2600" b="0" i="1" smtClean="0">
                              <a:latin typeface="Cambria Math"/>
                            </a:rPr>
                            <m:t>𝑡𝑖𝑒</m:t>
                          </m:r>
                          <m:r>
                            <a:rPr lang="sk-SK" sz="2600" b="0" i="1" smtClean="0">
                              <a:latin typeface="Cambria Math"/>
                            </a:rPr>
                            <m:t> (</m:t>
                          </m:r>
                          <m:r>
                            <a:rPr lang="sk-SK" sz="2600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sk-SK" sz="26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sk-SK" sz="2600" b="0" i="1" smtClean="0">
                              <a:latin typeface="Cambria Math"/>
                            </a:rPr>
                            <m:t>𝑂𝑑𝑝𝑜𝑟</m:t>
                          </m:r>
                          <m:r>
                            <a:rPr lang="sk-SK" sz="2600" b="0" i="1" smtClean="0">
                              <a:latin typeface="Cambria Math"/>
                            </a:rPr>
                            <m:t> (</m:t>
                          </m:r>
                          <m:r>
                            <a:rPr lang="sk-SK" sz="26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sk-SK" sz="26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sk-SK" sz="2600" b="0" i="1" smtClean="0">
                          <a:latin typeface="Cambria Math"/>
                        </a:rPr>
                        <m:t> </m:t>
                      </m:r>
                      <m:r>
                        <a:rPr lang="sk-SK" sz="2600" b="0" i="1" smtClean="0">
                          <a:latin typeface="Cambria Math"/>
                        </a:rPr>
                        <m:t>𝑣</m:t>
                      </m:r>
                      <m:r>
                        <a:rPr lang="sk-SK" sz="2600" b="0" i="1" smtClean="0">
                          <a:latin typeface="Cambria Math"/>
                        </a:rPr>
                        <m:t> </m:t>
                      </m:r>
                      <m:r>
                        <a:rPr lang="sk-SK" sz="2600" b="0" i="1" smtClean="0">
                          <a:latin typeface="Cambria Math"/>
                        </a:rPr>
                        <m:t>𝑎𝑚𝑝</m:t>
                      </m:r>
                      <m:r>
                        <a:rPr lang="sk-SK" sz="2600" b="0" i="1" smtClean="0">
                          <a:latin typeface="Cambria Math"/>
                        </a:rPr>
                        <m:t>é</m:t>
                      </m:r>
                      <m:r>
                        <a:rPr lang="sk-SK" sz="2600" b="0" i="1" smtClean="0">
                          <a:latin typeface="Cambria Math"/>
                        </a:rPr>
                        <m:t>𝑟𝑜𝑐h</m:t>
                      </m:r>
                      <m:r>
                        <a:rPr lang="sk-SK" sz="2600" b="0" i="1" smtClean="0">
                          <a:latin typeface="Cambria Math"/>
                        </a:rPr>
                        <m:t> (</m:t>
                      </m:r>
                      <m:r>
                        <a:rPr lang="sk-SK" sz="2600" b="0" i="1" smtClean="0">
                          <a:latin typeface="Cambria Math"/>
                        </a:rPr>
                        <m:t>𝐴</m:t>
                      </m:r>
                      <m:r>
                        <a:rPr lang="sk-SK" sz="2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sk-SK" sz="2600" dirty="0"/>
              </a:p>
            </p:txBody>
          </p:sp>
        </mc:Choice>
        <mc:Fallback>
          <p:sp>
            <p:nvSpPr>
              <p:cNvPr id="3" name="Espaço Reservado para Conteúdo 2">
                <a:extLst>
                  <a:ext uri="{FF2B5EF4-FFF2-40B4-BE49-F238E27FC236}">
                    <a16:creationId xmlns="" xmlns:a16="http://schemas.microsoft.com/office/drawing/2014/main" id="{37CD5F42-B2B0-4E2E-8EC7-46279A2B59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 r="-1333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09C1B513-E48A-4162-822B-9ED76473D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9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35AD7C-C0C8-49D2-99AB-79A6B2B1E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sz="4000" i="1" dirty="0"/>
              <a:t>Ohmov zákon</a:t>
            </a:r>
            <a:endParaRPr lang="en-US" sz="4000" i="1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09C1B513-E48A-4162-822B-9ED76473D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EDF12584-8F5B-415A-A3FE-346ADAD04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5952" y="1147665"/>
            <a:ext cx="1378496" cy="151216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E872C7A7-E917-45EF-BE48-1660F159E2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920" y="2779900"/>
            <a:ext cx="1378496" cy="151216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0ABCF58A-EE15-4476-8339-2CC8AF6290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0355" y="4412135"/>
            <a:ext cx="1378496" cy="151216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47665"/>
            <a:ext cx="6477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108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0828BF7-E1D6-4348-A1AE-C291DEDB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i="1" dirty="0" err="1"/>
              <a:t>Ohmov</a:t>
            </a:r>
            <a:r>
              <a:rPr lang="en-IN" i="1" dirty="0"/>
              <a:t> </a:t>
            </a:r>
            <a:r>
              <a:rPr lang="en-IN" i="1" dirty="0" smtClean="0"/>
              <a:t>z</a:t>
            </a:r>
            <a:r>
              <a:rPr lang="sk-SK" i="1" dirty="0" smtClean="0"/>
              <a:t>á</a:t>
            </a:r>
            <a:r>
              <a:rPr lang="en-IN" i="1" dirty="0" err="1" smtClean="0"/>
              <a:t>kon</a:t>
            </a:r>
            <a:r>
              <a:rPr lang="en-IN" i="1" dirty="0" smtClean="0"/>
              <a:t> a </a:t>
            </a:r>
            <a:r>
              <a:rPr lang="en-IN" i="1" dirty="0" err="1" smtClean="0"/>
              <a:t>elektrický</a:t>
            </a:r>
            <a:r>
              <a:rPr lang="en-IN" i="1" dirty="0" smtClean="0"/>
              <a:t> </a:t>
            </a:r>
            <a:r>
              <a:rPr lang="en-IN" i="1" dirty="0" err="1"/>
              <a:t>výkon</a:t>
            </a:r>
            <a:r>
              <a:rPr lang="en-IN" i="1" dirty="0"/>
              <a:t> v </a:t>
            </a:r>
            <a:r>
              <a:rPr lang="en-IN" i="1" dirty="0" err="1"/>
              <a:t>obvodoch</a:t>
            </a:r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458BE2BA-101B-4AA2-9A4B-9BBFD7D8D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4B5B8540-5124-4BF4-BA3C-9291C86EC3E0}"/>
              </a:ext>
            </a:extLst>
          </p:cNvPr>
          <p:cNvSpPr/>
          <p:nvPr/>
        </p:nvSpPr>
        <p:spPr>
          <a:xfrm>
            <a:off x="606388" y="1556792"/>
            <a:ext cx="793122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/>
              <a:t>Electrical Power, ( P ) in a circuit is the rate at which energy is absorbed or produced within a circuit. A source of energy such as a voltage will produce or deliver power while the connected load absorbs it.</a:t>
            </a:r>
          </a:p>
          <a:p>
            <a:pPr algn="just"/>
            <a:endParaRPr lang="en-US" sz="2600" dirty="0"/>
          </a:p>
        </p:txBody>
      </p:sp>
      <p:pic>
        <p:nvPicPr>
          <p:cNvPr id="3074" name="Picture 2" descr="Resultado de imagem para Electrical Power, ( P ) in a circuit">
            <a:extLst>
              <a:ext uri="{FF2B5EF4-FFF2-40B4-BE49-F238E27FC236}">
                <a16:creationId xmlns="" xmlns:a16="http://schemas.microsoft.com/office/drawing/2014/main" id="{C62DEEB4-6CBD-4AD8-A175-2560644E0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9000"/>
            <a:ext cx="4132003" cy="275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37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189CF18-6D4B-437B-9555-40B71886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i="1" dirty="0" err="1"/>
              <a:t>Ohmov</a:t>
            </a:r>
            <a:r>
              <a:rPr lang="en-IN" i="1" dirty="0"/>
              <a:t> z</a:t>
            </a:r>
            <a:r>
              <a:rPr lang="sk-SK" i="1" dirty="0"/>
              <a:t>á</a:t>
            </a:r>
            <a:r>
              <a:rPr lang="en-IN" i="1" dirty="0" err="1"/>
              <a:t>kon</a:t>
            </a:r>
            <a:r>
              <a:rPr lang="en-IN" i="1" dirty="0"/>
              <a:t> a </a:t>
            </a:r>
            <a:r>
              <a:rPr lang="en-IN" i="1" dirty="0" err="1"/>
              <a:t>elektrický</a:t>
            </a:r>
            <a:r>
              <a:rPr lang="en-IN" i="1" dirty="0"/>
              <a:t> </a:t>
            </a:r>
            <a:r>
              <a:rPr lang="en-IN" i="1" dirty="0" err="1"/>
              <a:t>výkon</a:t>
            </a:r>
            <a:r>
              <a:rPr lang="en-IN" i="1" dirty="0"/>
              <a:t> v </a:t>
            </a:r>
            <a:r>
              <a:rPr lang="en-IN" i="1" dirty="0" err="1"/>
              <a:t>obvodoch</a:t>
            </a:r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3B14D604-B689-4DA2-A1C1-911A1AA9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70BEF578-AB9F-4C34-B69E-556BB23CF668}"/>
              </a:ext>
            </a:extLst>
          </p:cNvPr>
          <p:cNvSpPr/>
          <p:nvPr/>
        </p:nvSpPr>
        <p:spPr>
          <a:xfrm>
            <a:off x="539552" y="1106292"/>
            <a:ext cx="756084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/>
              <a:t>Symbol </a:t>
            </a:r>
            <a:r>
              <a:rPr lang="en-US" sz="2600" dirty="0" err="1"/>
              <a:t>množstva</a:t>
            </a:r>
            <a:r>
              <a:rPr lang="en-US" sz="2600" dirty="0"/>
              <a:t> pre </a:t>
            </a:r>
            <a:r>
              <a:rPr lang="en-US" sz="2600" dirty="0" err="1"/>
              <a:t>napájanie</a:t>
            </a:r>
            <a:r>
              <a:rPr lang="en-US" sz="2600" dirty="0"/>
              <a:t> je P a je </a:t>
            </a:r>
            <a:r>
              <a:rPr lang="en-US" sz="2600" dirty="0" err="1"/>
              <a:t>výsledkom</a:t>
            </a:r>
            <a:r>
              <a:rPr lang="en-US" sz="2600" dirty="0"/>
              <a:t> </a:t>
            </a:r>
            <a:r>
              <a:rPr lang="en-US" sz="2600" dirty="0" err="1"/>
              <a:t>napätia</a:t>
            </a:r>
            <a:r>
              <a:rPr lang="en-US" sz="2600" dirty="0"/>
              <a:t> </a:t>
            </a:r>
            <a:r>
              <a:rPr lang="en-US" sz="2600" dirty="0" err="1"/>
              <a:t>vynásobeného</a:t>
            </a:r>
            <a:r>
              <a:rPr lang="en-US" sz="2600" dirty="0"/>
              <a:t> </a:t>
            </a:r>
            <a:r>
              <a:rPr lang="en-US" sz="2600" dirty="0" err="1"/>
              <a:t>prúdom</a:t>
            </a:r>
            <a:r>
              <a:rPr lang="en-US" sz="2600" dirty="0"/>
              <a:t>, </a:t>
            </a:r>
            <a:r>
              <a:rPr lang="en-US" sz="2600" dirty="0" err="1"/>
              <a:t>pričom</a:t>
            </a:r>
            <a:r>
              <a:rPr lang="en-US" sz="2600" dirty="0"/>
              <a:t> </a:t>
            </a:r>
            <a:r>
              <a:rPr lang="en-US" sz="2600" dirty="0" err="1"/>
              <a:t>jednotkou</a:t>
            </a:r>
            <a:r>
              <a:rPr lang="en-US" sz="2600" dirty="0"/>
              <a:t> </a:t>
            </a:r>
            <a:r>
              <a:rPr lang="en-US" sz="2600" dirty="0" err="1"/>
              <a:t>merania</a:t>
            </a:r>
            <a:r>
              <a:rPr lang="en-US" sz="2600" dirty="0"/>
              <a:t> je Watt (W).</a:t>
            </a:r>
            <a:endParaRPr lang="en-US" sz="2600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310DE2A6-D3F2-48D7-A10F-32F1A61A2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568" y="2655446"/>
            <a:ext cx="1194420" cy="103965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B24986E5-2D01-4D5E-AAAF-B03804EAAE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9568" y="3951590"/>
            <a:ext cx="1194420" cy="111506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E8E5BA07-388D-45CE-AA4A-3E3A5690CF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9568" y="5323145"/>
            <a:ext cx="1194420" cy="108799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108" y="2655445"/>
            <a:ext cx="5269022" cy="375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66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246</Words>
  <Application>Microsoft Office PowerPoint</Application>
  <PresentationFormat>Prezentácia na obrazovke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Office Theme</vt:lpstr>
      <vt:lpstr>Roboty – teória</vt:lpstr>
      <vt:lpstr>Ohmov zákon</vt:lpstr>
      <vt:lpstr>Úvod – Ohmov zákon</vt:lpstr>
      <vt:lpstr>Ohmov zákon</vt:lpstr>
      <vt:lpstr>Ohmov zákon</vt:lpstr>
      <vt:lpstr>Ohmov zákon</vt:lpstr>
      <vt:lpstr>Ohmov zákon a elektrický výkon v obvodoch</vt:lpstr>
      <vt:lpstr>Ohmov zákon a elektrický výkon v obvodoch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110</cp:revision>
  <dcterms:created xsi:type="dcterms:W3CDTF">2017-03-08T21:43:37Z</dcterms:created>
  <dcterms:modified xsi:type="dcterms:W3CDTF">2018-01-27T17:54:08Z</dcterms:modified>
</cp:coreProperties>
</file>